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9" autoAdjust="0"/>
    <p:restoredTop sz="94660"/>
  </p:normalViewPr>
  <p:slideViewPr>
    <p:cSldViewPr>
      <p:cViewPr varScale="1">
        <p:scale>
          <a:sx n="86" d="100"/>
          <a:sy n="86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8AAD6-5F7B-43E7-89D5-0581E3EAB2F7}" type="datetimeFigureOut">
              <a:rPr lang="ru-RU" smtClean="0"/>
              <a:t>08.05.2023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4004-7B96-4D91-85C4-3F22B23DF4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04004-7B96-4D91-85C4-3F22B23DF420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4BE3270-C504-4D9E-97E7-3D693E04F1F6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EE2BD2-1350-49F8-AFD7-B1B7F7505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E3270-C504-4D9E-97E7-3D693E04F1F6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E2BD2-1350-49F8-AFD7-B1B7F7505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E3270-C504-4D9E-97E7-3D693E04F1F6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E2BD2-1350-49F8-AFD7-B1B7F7505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E3270-C504-4D9E-97E7-3D693E04F1F6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E2BD2-1350-49F8-AFD7-B1B7F7505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4BE3270-C504-4D9E-97E7-3D693E04F1F6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EE2BD2-1350-49F8-AFD7-B1B7F7505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E3270-C504-4D9E-97E7-3D693E04F1F6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8EE2BD2-1350-49F8-AFD7-B1B7F7505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E3270-C504-4D9E-97E7-3D693E04F1F6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8EE2BD2-1350-49F8-AFD7-B1B7F7505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E3270-C504-4D9E-97E7-3D693E04F1F6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E2BD2-1350-49F8-AFD7-B1B7F7505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E3270-C504-4D9E-97E7-3D693E04F1F6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EE2BD2-1350-49F8-AFD7-B1B7F7505B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4BE3270-C504-4D9E-97E7-3D693E04F1F6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EE2BD2-1350-49F8-AFD7-B1B7F7505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4BE3270-C504-4D9E-97E7-3D693E04F1F6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EE2BD2-1350-49F8-AFD7-B1B7F7505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4BE3270-C504-4D9E-97E7-3D693E04F1F6}" type="datetimeFigureOut">
              <a:rPr lang="ru-RU" smtClean="0"/>
              <a:pPr/>
              <a:t>08.05.2023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8EE2BD2-1350-49F8-AFD7-B1B7F7505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-785842"/>
            <a:ext cx="8394046" cy="357189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Итоговый индивидуальный проект</a:t>
            </a:r>
            <a:br>
              <a:rPr lang="ru-RU" sz="3600" dirty="0" smtClean="0"/>
            </a:br>
            <a:r>
              <a:rPr lang="ru-RU" sz="3600" dirty="0" smtClean="0"/>
              <a:t> по технологии</a:t>
            </a:r>
            <a:br>
              <a:rPr lang="ru-RU" sz="3600" dirty="0" smtClean="0"/>
            </a:br>
            <a:r>
              <a:rPr lang="ru-RU" sz="3600" b="1" dirty="0" smtClean="0"/>
              <a:t>«Табурет»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714752"/>
            <a:ext cx="6560234" cy="178595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Выполнил:</a:t>
            </a:r>
          </a:p>
          <a:p>
            <a:r>
              <a:rPr lang="ru-RU" dirty="0" smtClean="0"/>
              <a:t>ученик 11 класса</a:t>
            </a:r>
          </a:p>
          <a:p>
            <a:r>
              <a:rPr lang="ru-RU" dirty="0" err="1" smtClean="0"/>
              <a:t>Потаскаев</a:t>
            </a:r>
            <a:r>
              <a:rPr lang="ru-RU" dirty="0" smtClean="0"/>
              <a:t> Алексей</a:t>
            </a:r>
          </a:p>
          <a:p>
            <a:r>
              <a:rPr lang="ru-RU" dirty="0" smtClean="0"/>
              <a:t>Руководитель:</a:t>
            </a:r>
          </a:p>
          <a:p>
            <a:r>
              <a:rPr lang="ru-RU" dirty="0" smtClean="0"/>
              <a:t>учитель технологии</a:t>
            </a:r>
          </a:p>
          <a:p>
            <a:r>
              <a:rPr lang="ru-RU" dirty="0" smtClean="0"/>
              <a:t> Ананьева В.И.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928934"/>
            <a:ext cx="30718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Материалы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При изготовлении данного изделия лучше всего использовать древесину твёрдых пород.</a:t>
            </a:r>
          </a:p>
          <a:p>
            <a:r>
              <a:rPr lang="ru-RU" dirty="0" smtClean="0"/>
              <a:t>К твёрдым породам древесины, относятся: берёза, бук, дуб, вяз, рябина, клён, орех грецкий, яблоня, груша, ясень, акация белая. Из приведённого списка пород древесины для изготовления изделия  мог использовать: берёзу, дуб, грушу и акацию. Грушу и акацию не использую так как в наличии не нашлось заготовок необходимых размеров. А предпочтение дубу относительно берёзы было отдано по причине более красивой текстуры и цвета древесины.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038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/>
              </a:rPr>
              <a:t>Правила безопасности во время работы</a:t>
            </a:r>
            <a:br>
              <a:rPr lang="ru-RU" sz="3600" dirty="0" smtClean="0">
                <a:effectLst/>
              </a:rPr>
            </a:br>
            <a:endParaRPr lang="ru-RU" sz="36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ИНСТРУКЦИЯ</a:t>
            </a:r>
            <a:endParaRPr lang="ru-RU" sz="2400" dirty="0" smtClean="0"/>
          </a:p>
          <a:p>
            <a:r>
              <a:rPr lang="ru-RU" dirty="0" smtClean="0"/>
              <a:t>по технике безопасности при ручной обработке древесины</a:t>
            </a:r>
            <a:endParaRPr lang="ru-RU" sz="2400" dirty="0" smtClean="0"/>
          </a:p>
          <a:p>
            <a:r>
              <a:rPr lang="ru-RU" dirty="0" smtClean="0"/>
              <a:t>До начала работы</a:t>
            </a:r>
            <a:endParaRPr lang="ru-RU" sz="2400" dirty="0" smtClean="0"/>
          </a:p>
          <a:p>
            <a:pPr lvl="0"/>
            <a:r>
              <a:rPr lang="ru-RU" dirty="0" smtClean="0"/>
              <a:t>Правильно надеть спецодежду (фартук с нарукавниками или халат и головной убор: берет или косынку. При этом следует тщательно подбирать волосы и заправлять концы косынки).</a:t>
            </a:r>
            <a:endParaRPr lang="ru-RU" sz="2400" dirty="0" smtClean="0"/>
          </a:p>
          <a:p>
            <a:pPr lvl="0"/>
            <a:r>
              <a:rPr lang="ru-RU" dirty="0" smtClean="0"/>
              <a:t>Проверить наличие инвентаря (сиденье, щетка-сметка, совок), исправность верстака (зажимные коробки, упор для пиления, зажимные клинья, приспособления для чертежа).</a:t>
            </a:r>
            <a:endParaRPr lang="ru-RU" sz="2400" dirty="0" smtClean="0"/>
          </a:p>
          <a:p>
            <a:pPr lvl="0"/>
            <a:r>
              <a:rPr lang="ru-RU" dirty="0" smtClean="0"/>
              <a:t>Разложи на верстаке инструменты индивидуального пользования в строгом порядке, установленном учителем. На верстаке не должно быть ничего лишнего.</a:t>
            </a:r>
            <a:endParaRPr lang="ru-RU" sz="2400" dirty="0" smtClean="0"/>
          </a:p>
          <a:p>
            <a:r>
              <a:rPr lang="ru-RU" dirty="0" smtClean="0"/>
              <a:t> </a:t>
            </a:r>
            <a:endParaRPr lang="ru-RU" sz="2400" dirty="0" smtClean="0"/>
          </a:p>
          <a:p>
            <a:r>
              <a:rPr lang="ru-RU" dirty="0" smtClean="0"/>
              <a:t>Во время работы</a:t>
            </a:r>
            <a:endParaRPr lang="ru-RU" sz="2400" dirty="0" smtClean="0"/>
          </a:p>
          <a:p>
            <a:pPr lvl="0"/>
            <a:r>
              <a:rPr lang="ru-RU" dirty="0" smtClean="0"/>
              <a:t>Надежно закрепи обрабатываемый материал (древесину) в зажимах верстака.</a:t>
            </a:r>
            <a:endParaRPr lang="ru-RU" sz="2400" dirty="0" smtClean="0"/>
          </a:p>
          <a:p>
            <a:pPr lvl="0"/>
            <a:r>
              <a:rPr lang="ru-RU" dirty="0" smtClean="0"/>
              <a:t>Пользуйся инструментом только по назначению, исправным, хорошо налаженным и наточенным.</a:t>
            </a:r>
            <a:endParaRPr lang="ru-RU" sz="2400" dirty="0" smtClean="0"/>
          </a:p>
          <a:p>
            <a:pPr lvl="0"/>
            <a:r>
              <a:rPr lang="ru-RU" dirty="0" smtClean="0"/>
              <a:t>Концы полотен лучковых пил должны быть прочно закреплены в </a:t>
            </a:r>
            <a:r>
              <a:rPr lang="ru-RU" dirty="0" err="1" smtClean="0"/>
              <a:t>шаховках</a:t>
            </a:r>
            <a:r>
              <a:rPr lang="ru-RU" dirty="0" smtClean="0"/>
              <a:t>. Полотна разведены. Шнур должен обеспечивать необходимое натяжение полотна.</a:t>
            </a:r>
            <a:endParaRPr lang="ru-RU" sz="2400" dirty="0" smtClean="0"/>
          </a:p>
          <a:p>
            <a:pPr lvl="0"/>
            <a:r>
              <a:rPr lang="ru-RU" dirty="0" smtClean="0"/>
              <a:t>Строгальные инструменты должны иметь рожок или вывеску в зензубелях, калевках, </a:t>
            </a:r>
            <a:r>
              <a:rPr lang="ru-RU" dirty="0" err="1" smtClean="0"/>
              <a:t>гелтелях</a:t>
            </a:r>
            <a:r>
              <a:rPr lang="ru-RU" dirty="0" smtClean="0"/>
              <a:t>. Задняя часть колодки должна быть округлой и гладкой. Расщепленные части стругов немедленно заменяются. Ручки инструментов должны быть удобными для работы.</a:t>
            </a:r>
            <a:endParaRPr lang="ru-RU" sz="2400" dirty="0" smtClean="0"/>
          </a:p>
          <a:p>
            <a:pPr lvl="0"/>
            <a:r>
              <a:rPr lang="ru-RU" dirty="0" smtClean="0"/>
              <a:t>Технологические операции (пиление, </a:t>
            </a:r>
            <a:r>
              <a:rPr lang="ru-RU" dirty="0" err="1" smtClean="0"/>
              <a:t>отесывание</a:t>
            </a:r>
            <a:r>
              <a:rPr lang="ru-RU" dirty="0" smtClean="0"/>
              <a:t>, долбление, сверление, соединение деталей) выполняй на верстаке в установленных местах, используя приспособления, упоры и подкладные доски.</a:t>
            </a:r>
            <a:endParaRPr lang="ru-RU" sz="2400" dirty="0" smtClean="0"/>
          </a:p>
          <a:p>
            <a:pPr lvl="0"/>
            <a:r>
              <a:rPr lang="ru-RU" dirty="0" smtClean="0"/>
              <a:t>Не допускай захламленности верстака отходами, стружками. Своевременно возвращай учителю инструмент общего пользования.</a:t>
            </a:r>
            <a:endParaRPr lang="ru-RU" sz="2400" dirty="0" smtClean="0"/>
          </a:p>
          <a:p>
            <a:pPr lvl="0"/>
            <a:r>
              <a:rPr lang="ru-RU" dirty="0" smtClean="0"/>
              <a:t>Не отвлекайся во время работы, следи за правильными приемами работы.</a:t>
            </a:r>
            <a:endParaRPr lang="ru-RU" sz="2400" dirty="0" smtClean="0"/>
          </a:p>
          <a:p>
            <a:pPr lvl="0"/>
            <a:r>
              <a:rPr lang="ru-RU" dirty="0" smtClean="0"/>
              <a:t>Приготовление и разогревание клея производи под постоянным наблюдением в изолированном от мастерской и хорошо вентилируемом помещении.</a:t>
            </a:r>
            <a:endParaRPr lang="ru-RU" sz="2400" dirty="0" smtClean="0"/>
          </a:p>
          <a:p>
            <a:pPr lvl="0"/>
            <a:r>
              <a:rPr lang="ru-RU" dirty="0" smtClean="0"/>
              <a:t>Пользование открытым огнем, а также </a:t>
            </a:r>
            <a:r>
              <a:rPr lang="ru-RU" dirty="0" err="1" smtClean="0"/>
              <a:t>электроразогревателями</a:t>
            </a:r>
            <a:r>
              <a:rPr lang="ru-RU" dirty="0" smtClean="0"/>
              <a:t> в деревообрабатывающей мастерской категорически запрещается.</a:t>
            </a:r>
            <a:endParaRPr lang="ru-RU" sz="2400" dirty="0" smtClean="0"/>
          </a:p>
          <a:p>
            <a:pPr lvl="0"/>
            <a:r>
              <a:rPr lang="ru-RU" dirty="0" smtClean="0"/>
              <a:t>Во избежание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необходимо:</a:t>
            </a:r>
            <a:endParaRPr lang="ru-RU" sz="2400" dirty="0" smtClean="0"/>
          </a:p>
          <a:p>
            <a:pPr lvl="1"/>
            <a:r>
              <a:rPr lang="ru-RU" sz="2800" dirty="0" smtClean="0"/>
              <a:t>следить за натяжкой полотна лучковой пилы;</a:t>
            </a:r>
            <a:endParaRPr lang="ru-RU" sz="2000" dirty="0" smtClean="0"/>
          </a:p>
          <a:p>
            <a:pPr lvl="1"/>
            <a:r>
              <a:rPr lang="ru-RU" sz="2800" dirty="0" smtClean="0"/>
              <a:t>применять </a:t>
            </a:r>
            <a:r>
              <a:rPr lang="ru-RU" sz="2800" dirty="0" err="1" smtClean="0"/>
              <a:t>направитель</a:t>
            </a:r>
            <a:r>
              <a:rPr lang="ru-RU" sz="2800" dirty="0" smtClean="0"/>
              <a:t> для опоры полотна инструмента при </a:t>
            </a:r>
            <a:r>
              <a:rPr lang="ru-RU" sz="2800" dirty="0" err="1" smtClean="0"/>
              <a:t>запиливании</a:t>
            </a:r>
            <a:r>
              <a:rPr lang="ru-RU" sz="2800" dirty="0" smtClean="0"/>
              <a:t>;</a:t>
            </a:r>
            <a:endParaRPr lang="ru-RU" sz="2000" dirty="0" smtClean="0"/>
          </a:p>
          <a:p>
            <a:pPr lvl="1"/>
            <a:r>
              <a:rPr lang="ru-RU" sz="2800" dirty="0" smtClean="0"/>
              <a:t>проводить чистку стругов (рубанок, шерхебель, фуганок) деревянными клиньями;</a:t>
            </a:r>
            <a:endParaRPr lang="ru-RU" sz="2000" dirty="0" smtClean="0"/>
          </a:p>
          <a:p>
            <a:pPr lvl="1"/>
            <a:r>
              <a:rPr lang="ru-RU" sz="2800" dirty="0" smtClean="0"/>
              <a:t>в случае порчи инструмента во время работы немедленно заменять его.</a:t>
            </a:r>
            <a:endParaRPr lang="ru-RU" sz="2000" dirty="0" smtClean="0"/>
          </a:p>
          <a:p>
            <a:r>
              <a:rPr lang="ru-RU" dirty="0" smtClean="0"/>
              <a:t>После окончания работы</a:t>
            </a:r>
            <a:endParaRPr lang="ru-RU" sz="2400" dirty="0" smtClean="0"/>
          </a:p>
          <a:p>
            <a:pPr lvl="0"/>
            <a:r>
              <a:rPr lang="ru-RU" dirty="0" smtClean="0"/>
              <a:t>Остатки материалов, незаконченные изделия сдай дежурному или учителю.</a:t>
            </a:r>
            <a:endParaRPr lang="ru-RU" sz="2400" dirty="0" smtClean="0"/>
          </a:p>
          <a:p>
            <a:pPr lvl="0"/>
            <a:r>
              <a:rPr lang="ru-RU" dirty="0" smtClean="0"/>
              <a:t>Проверь состояние инструментов и положи их в том порядке, как установлено учителем.</a:t>
            </a:r>
            <a:endParaRPr lang="ru-RU" sz="2400" dirty="0" smtClean="0"/>
          </a:p>
          <a:p>
            <a:pPr lvl="0"/>
            <a:r>
              <a:rPr lang="ru-RU" dirty="0" smtClean="0"/>
              <a:t>Убери свое рабочее место, пользуясь сметкой. Сдувать стружку ртом или сметать рукой запрещается.</a:t>
            </a:r>
            <a:endParaRPr lang="ru-RU" sz="2400" dirty="0" smtClean="0"/>
          </a:p>
          <a:p>
            <a:pPr lvl="0"/>
            <a:r>
              <a:rPr lang="ru-RU" dirty="0" smtClean="0"/>
              <a:t>На верстаке проверь наличие и состояние клиньев, а зажимные коробки (задняя, передняя) завинти до установленного зазора (не более 2-5 мм).</a:t>
            </a:r>
            <a:endParaRPr lang="ru-RU" sz="2400" dirty="0" smtClean="0"/>
          </a:p>
          <a:p>
            <a:pPr lvl="0"/>
            <a:r>
              <a:rPr lang="ru-RU" dirty="0" smtClean="0"/>
              <a:t>Приведи себя в порядок.</a:t>
            </a:r>
            <a:endParaRPr lang="ru-RU" sz="2400" dirty="0" smtClean="0"/>
          </a:p>
          <a:p>
            <a:r>
              <a:rPr lang="ru-RU" dirty="0" smtClean="0"/>
              <a:t>Из мастерской выходи с разрешения учителя.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>ИНСТРУКЦИЯ</a:t>
            </a:r>
            <a:endParaRPr lang="ru-RU" sz="2400" dirty="0" smtClean="0"/>
          </a:p>
          <a:p>
            <a:r>
              <a:rPr lang="ru-RU" dirty="0" smtClean="0"/>
              <a:t>по технике безопасности при работе на токарном станке по древесине</a:t>
            </a:r>
            <a:endParaRPr lang="ru-RU" sz="2400" dirty="0" smtClean="0"/>
          </a:p>
          <a:p>
            <a:r>
              <a:rPr lang="ru-RU" dirty="0" smtClean="0"/>
              <a:t>Опасности в работе</a:t>
            </a:r>
            <a:endParaRPr lang="ru-RU" sz="2400" dirty="0" smtClean="0"/>
          </a:p>
          <a:p>
            <a:pPr lvl="0"/>
            <a:r>
              <a:rPr lang="ru-RU" dirty="0" smtClean="0"/>
              <a:t>Ранение глаз отлетающей стружкой.</a:t>
            </a:r>
            <a:endParaRPr lang="ru-RU" sz="2400" dirty="0" smtClean="0"/>
          </a:p>
          <a:p>
            <a:pPr lvl="0"/>
            <a:r>
              <a:rPr lang="ru-RU" dirty="0" smtClean="0"/>
              <a:t>Ранение рук при прикосновении их к обрабатываемой детали.</a:t>
            </a:r>
            <a:endParaRPr lang="ru-RU" sz="2400" dirty="0" smtClean="0"/>
          </a:p>
          <a:p>
            <a:pPr lvl="0"/>
            <a:r>
              <a:rPr lang="ru-RU" dirty="0" smtClean="0"/>
              <a:t>Ранение рук при неправильном обращении с резцом.</a:t>
            </a:r>
            <a:endParaRPr lang="ru-RU" sz="2400" dirty="0" smtClean="0"/>
          </a:p>
          <a:p>
            <a:pPr lvl="0"/>
            <a:r>
              <a:rPr lang="ru-RU" dirty="0" smtClean="0"/>
              <a:t>Ранение осколками плохо склеенной древесины, косослойной, суковатой.</a:t>
            </a:r>
            <a:endParaRPr lang="ru-RU" sz="2400" dirty="0" smtClean="0"/>
          </a:p>
          <a:p>
            <a:r>
              <a:rPr lang="ru-RU" dirty="0" smtClean="0"/>
              <a:t>До начала работы</a:t>
            </a:r>
            <a:endParaRPr lang="ru-RU" sz="2400" dirty="0" smtClean="0"/>
          </a:p>
          <a:p>
            <a:pPr lvl="0"/>
            <a:r>
              <a:rPr lang="ru-RU" dirty="0" smtClean="0"/>
              <a:t>Правильно надеть спецодежду (фартук с нарукавниками или халат и головной убор: мальчики - берет, девочки - косынку).</a:t>
            </a:r>
            <a:endParaRPr lang="ru-RU" sz="2400" dirty="0" smtClean="0"/>
          </a:p>
          <a:p>
            <a:pPr lvl="0"/>
            <a:r>
              <a:rPr lang="ru-RU" dirty="0" smtClean="0"/>
              <a:t>Проверить надежность крепления защитного кожуха ременной передачи.</a:t>
            </a:r>
            <a:endParaRPr lang="ru-RU" sz="2400" dirty="0" smtClean="0"/>
          </a:p>
          <a:p>
            <a:pPr lvl="0"/>
            <a:r>
              <a:rPr lang="ru-RU" dirty="0" smtClean="0"/>
              <a:t>Осмотреть надежность присоединения защитного заземления (</a:t>
            </a:r>
            <a:r>
              <a:rPr lang="ru-RU" dirty="0" err="1" smtClean="0"/>
              <a:t>зануления</a:t>
            </a:r>
            <a:r>
              <a:rPr lang="ru-RU" dirty="0" smtClean="0"/>
              <a:t>) к корпусу станка.</a:t>
            </a:r>
            <a:endParaRPr lang="ru-RU" sz="2400" dirty="0" smtClean="0"/>
          </a:p>
          <a:p>
            <a:pPr lvl="0"/>
            <a:r>
              <a:rPr lang="ru-RU" dirty="0" smtClean="0"/>
              <a:t>Убрать со станка все посторонние предметы, инструменты разложить на установленные места.</a:t>
            </a:r>
            <a:endParaRPr lang="ru-RU" sz="2400" dirty="0" smtClean="0"/>
          </a:p>
          <a:p>
            <a:pPr lvl="0"/>
            <a:r>
              <a:rPr lang="ru-RU" dirty="0" smtClean="0"/>
              <a:t>Проверить, нет ли в заготовке сучков и трещин, обтесать заготовку до нужной формы, после чего надежно закрепить на станке</a:t>
            </a:r>
            <a:endParaRPr lang="ru-RU" sz="2400" dirty="0" smtClean="0"/>
          </a:p>
          <a:p>
            <a:pPr lvl="0"/>
            <a:r>
              <a:rPr lang="ru-RU" dirty="0" smtClean="0"/>
              <a:t>Установить подручник с зазором 2-3 мм от обрабатываемой детали и закрепить его на высоте центровой линии заготовки.</a:t>
            </a:r>
            <a:endParaRPr lang="ru-RU" sz="2400" dirty="0" smtClean="0"/>
          </a:p>
          <a:p>
            <a:pPr lvl="0"/>
            <a:r>
              <a:rPr lang="ru-RU" dirty="0" smtClean="0"/>
              <a:t>Проверить исправность режущего инструмента и правильность его заточки.</a:t>
            </a:r>
            <a:endParaRPr lang="ru-RU" sz="2400" dirty="0" smtClean="0"/>
          </a:p>
          <a:p>
            <a:pPr lvl="0"/>
            <a:r>
              <a:rPr lang="ru-RU" dirty="0" smtClean="0"/>
              <a:t>На холостом ходу проверить работу станка, а также исправность пусковой коробки путем включения и выключения его кнопок.</a:t>
            </a:r>
            <a:endParaRPr lang="ru-RU" sz="2400" dirty="0" smtClean="0"/>
          </a:p>
          <a:p>
            <a:pPr lvl="0"/>
            <a:r>
              <a:rPr lang="ru-RU" dirty="0" smtClean="0"/>
              <a:t>Перед началом работы надеть защитные очки.</a:t>
            </a:r>
            <a:endParaRPr lang="ru-RU" sz="2400" dirty="0" smtClean="0"/>
          </a:p>
          <a:p>
            <a:r>
              <a:rPr lang="ru-RU" dirty="0" smtClean="0"/>
              <a:t>Во время работы</a:t>
            </a:r>
            <a:endParaRPr lang="ru-RU" sz="2400" dirty="0" smtClean="0"/>
          </a:p>
          <a:p>
            <a:pPr lvl="0"/>
            <a:r>
              <a:rPr lang="ru-RU" dirty="0" smtClean="0"/>
              <a:t>Подачу режущего инструмента на материал следует производить только после того, как рабочий вал наберет полное число оборотов. Подача инструмента должна быть плавной, без сильного нажима.</a:t>
            </a:r>
            <a:endParaRPr lang="ru-RU" sz="2400" dirty="0" smtClean="0"/>
          </a:p>
          <a:p>
            <a:pPr lvl="0"/>
            <a:r>
              <a:rPr lang="ru-RU" dirty="0" smtClean="0"/>
              <a:t>Своевременно подвигать подручник к обрабатываемой детали, не допускать увеличения зазора.</a:t>
            </a:r>
            <a:endParaRPr lang="ru-RU" sz="2400" dirty="0" smtClean="0"/>
          </a:p>
          <a:p>
            <a:pPr lvl="0"/>
            <a:r>
              <a:rPr lang="ru-RU" dirty="0" smtClean="0"/>
              <a:t>Во избежание травм в процессе работы на станке запрещается:</a:t>
            </a:r>
            <a:endParaRPr lang="ru-RU" sz="2400" dirty="0" smtClean="0"/>
          </a:p>
          <a:p>
            <a:pPr lvl="1"/>
            <a:r>
              <a:rPr lang="ru-RU" sz="2800" dirty="0" smtClean="0"/>
              <a:t>близко наклонять голову к станку;</a:t>
            </a:r>
            <a:endParaRPr lang="ru-RU" sz="2000" dirty="0" smtClean="0"/>
          </a:p>
          <a:p>
            <a:pPr lvl="1"/>
            <a:r>
              <a:rPr lang="ru-RU" sz="2800" dirty="0" smtClean="0"/>
              <a:t>принимать и передавать предметы через работающий станок;</a:t>
            </a:r>
            <a:endParaRPr lang="ru-RU" sz="2000" dirty="0" smtClean="0"/>
          </a:p>
          <a:p>
            <a:pPr lvl="1"/>
            <a:r>
              <a:rPr lang="ru-RU" sz="2800" dirty="0" smtClean="0"/>
              <a:t>замерять обрабатываемую деталь до полной остановки ее вращения;</a:t>
            </a:r>
            <a:endParaRPr lang="ru-RU" sz="2000" dirty="0" smtClean="0"/>
          </a:p>
          <a:p>
            <a:pPr lvl="1"/>
            <a:r>
              <a:rPr lang="ru-RU" sz="2800" dirty="0" smtClean="0"/>
              <a:t>останавливать станок путем торможения рукой обрабатываемой детали;</a:t>
            </a:r>
            <a:endParaRPr lang="ru-RU" sz="2000" dirty="0" smtClean="0"/>
          </a:p>
          <a:p>
            <a:pPr lvl="1"/>
            <a:r>
              <a:rPr lang="ru-RU" sz="2800" dirty="0" smtClean="0"/>
              <a:t>отходить от станка, не выключив его.</a:t>
            </a:r>
            <a:endParaRPr lang="ru-RU" sz="2000" dirty="0" smtClean="0"/>
          </a:p>
          <a:p>
            <a:r>
              <a:rPr lang="ru-RU" dirty="0" smtClean="0"/>
              <a:t>После окончания работы</a:t>
            </a:r>
            <a:endParaRPr lang="ru-RU" sz="2400" dirty="0" smtClean="0"/>
          </a:p>
          <a:p>
            <a:pPr lvl="0"/>
            <a:r>
              <a:rPr lang="ru-RU" dirty="0" smtClean="0"/>
              <a:t>Уложить на свои места инструменты.</a:t>
            </a:r>
            <a:endParaRPr lang="ru-RU" sz="2400" dirty="0" smtClean="0"/>
          </a:p>
          <a:p>
            <a:pPr lvl="0"/>
            <a:r>
              <a:rPr lang="ru-RU" dirty="0" smtClean="0"/>
              <a:t>Удалить со станка стружку при помощи щетки. Сдувать стружку ртом и сметать рукой запрещается.</a:t>
            </a:r>
            <a:endParaRPr lang="ru-RU" sz="2400" dirty="0" smtClean="0"/>
          </a:p>
          <a:p>
            <a:pPr lvl="0"/>
            <a:r>
              <a:rPr lang="ru-RU" dirty="0" smtClean="0"/>
              <a:t>Сдать станок учителю.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ИНСТРУКЦИЯ</a:t>
            </a:r>
          </a:p>
          <a:p>
            <a:r>
              <a:rPr lang="ru-RU" dirty="0" smtClean="0"/>
              <a:t>по технике безопасности при работе на рейсмусовом станке</a:t>
            </a:r>
          </a:p>
          <a:p>
            <a:r>
              <a:rPr lang="ru-RU" dirty="0" smtClean="0"/>
              <a:t>Требования безопасности перед началом работы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1. Привести в порядок рабочую одежду: застегнуть пуговицы, заправить одежду так, чтобы не было развевающих концов; убрать волосы под головной убор. Не работать в лёгкой обуви (тапочках, сандалиях и пр.) и рукавицах.</a:t>
            </a:r>
          </a:p>
          <a:p>
            <a:r>
              <a:rPr lang="ru-RU" dirty="0" smtClean="0"/>
              <a:t>2. Подготовить рабочее место к работе согласно требованиям технологии по безопасности выполнения операции и указаниям мастера.</a:t>
            </a:r>
          </a:p>
          <a:p>
            <a:r>
              <a:rPr lang="ru-RU" dirty="0" smtClean="0"/>
              <a:t>3. Проверить, достаточно ли освещено рабочее место.</a:t>
            </a:r>
          </a:p>
          <a:p>
            <a:r>
              <a:rPr lang="ru-RU" dirty="0" smtClean="0"/>
              <a:t>4. Проверить исправность инструмента, правильность его установки и надёжность крепления.</a:t>
            </a:r>
          </a:p>
          <a:p>
            <a:r>
              <a:rPr lang="ru-RU" dirty="0" smtClean="0"/>
              <a:t>5. Убедиться в наличии и исправности ограждений, предохранительных приспособлений на станке и индивидуальных средств защиты, наличие заземления. Все части оградительных устройств, которые подлежат периодической перестановке и регулировке, должны закрепляться при помощи гаек с барашками рукояток и т. п.</a:t>
            </a:r>
          </a:p>
          <a:p>
            <a:r>
              <a:rPr lang="ru-RU" dirty="0" smtClean="0"/>
              <a:t>6. Перед пуском станка обязательно проверить вал с режущим инструментом, вращая его в ручную, убрать из рабочей зоны посторонние предметы и только после этого включить станок.</a:t>
            </a:r>
          </a:p>
          <a:p>
            <a:r>
              <a:rPr lang="ru-RU" dirty="0" smtClean="0"/>
              <a:t>7. Проверить на холостом ходу станка:</a:t>
            </a:r>
          </a:p>
          <a:p>
            <a:pPr lvl="0"/>
            <a:r>
              <a:rPr lang="ru-RU" dirty="0" smtClean="0"/>
              <a:t>исправность органов управления (механизмов главного движения, подачи, пуска, останова движения и т.п.);</a:t>
            </a:r>
          </a:p>
          <a:p>
            <a:pPr lvl="0"/>
            <a:r>
              <a:rPr lang="ru-RU" dirty="0" smtClean="0"/>
              <a:t>нет ли заеданий или излишней слабины в движущихся частях станка;</a:t>
            </a:r>
          </a:p>
          <a:p>
            <a:pPr lvl="0"/>
            <a:r>
              <a:rPr lang="ru-RU" dirty="0" smtClean="0"/>
              <a:t>действие тормозов.</a:t>
            </a:r>
          </a:p>
          <a:p>
            <a:r>
              <a:rPr lang="ru-RU" dirty="0" smtClean="0"/>
              <a:t>8. При обнаружении неисправностей во время осмотра и опробования на холостом ходу станка и невозможности их устранения своими силами станочник обязан доложить непосредственному руководителю.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Требования безопасности во время работы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1. Перед каждым включением станка убедиться, что пуск станка никому не угрожает опасностью.</a:t>
            </a:r>
          </a:p>
          <a:p>
            <a:r>
              <a:rPr lang="ru-RU" dirty="0" smtClean="0"/>
              <a:t>2. Наладить станок на заданный размер, надёжно укрепив </a:t>
            </a:r>
            <a:r>
              <a:rPr lang="ru-RU" dirty="0" err="1" smtClean="0"/>
              <a:t>стружколоматель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Не приступать к работе, если нет ограждения ножевого вала или оно неисправно.</a:t>
            </a:r>
          </a:p>
          <a:p>
            <a:r>
              <a:rPr lang="ru-RU" dirty="0" smtClean="0"/>
              <a:t>4. При строжке детали короче 500 мм подавать её вплотную, торец в торец.</a:t>
            </a:r>
          </a:p>
          <a:p>
            <a:r>
              <a:rPr lang="ru-RU" dirty="0" smtClean="0"/>
              <a:t>5. При подаче материала в станок с секционными питательными валиками разница досок по толщине не должна превышать 5 мм. Если разница в толщине превышает допустимые нормы, подавать детали одну за другой, т.е. торец в торец.</a:t>
            </a:r>
          </a:p>
          <a:p>
            <a:r>
              <a:rPr lang="ru-RU" dirty="0" smtClean="0"/>
              <a:t>6. Не начинать работать на станке, пока ножевой вал не набрал полное число оборотов;</a:t>
            </a:r>
          </a:p>
          <a:p>
            <a:r>
              <a:rPr lang="ru-RU" dirty="0" smtClean="0"/>
              <a:t>7. Не производить смазку, обтирку, очистку от опилок и стружек до полной остановки механизмов станка.</a:t>
            </a:r>
          </a:p>
          <a:p>
            <a:r>
              <a:rPr lang="ru-RU" dirty="0" smtClean="0"/>
              <a:t>8. Подачу детали на режущий инструмент производить плавно, без рывков.</a:t>
            </a:r>
          </a:p>
          <a:p>
            <a:r>
              <a:rPr lang="ru-RU" dirty="0" smtClean="0"/>
              <a:t>9. Не касаться находящихся в движении механизмов, электроприборов и вращающегося инструмента.</a:t>
            </a:r>
          </a:p>
          <a:p>
            <a:r>
              <a:rPr lang="ru-RU" dirty="0" smtClean="0"/>
              <a:t>10. В процессе работы станочник обязан:</a:t>
            </a:r>
          </a:p>
          <a:p>
            <a:pPr lvl="0"/>
            <a:r>
              <a:rPr lang="ru-RU" dirty="0" smtClean="0"/>
              <a:t>работать только на разрешенном администрацией станке;</a:t>
            </a:r>
          </a:p>
          <a:p>
            <a:pPr lvl="0"/>
            <a:r>
              <a:rPr lang="ru-RU" dirty="0" smtClean="0"/>
              <a:t>не приступать к новой работе без получения от администрации о безопасных способах её выполнения;</a:t>
            </a:r>
          </a:p>
          <a:p>
            <a:pPr lvl="0"/>
            <a:r>
              <a:rPr lang="ru-RU" dirty="0" smtClean="0"/>
              <a:t>содержать в чистоте своё рабочее место в течении всего рабочего дня и не загромождать его деталями, заготовками, мусором;</a:t>
            </a:r>
          </a:p>
          <a:p>
            <a:pPr lvl="0"/>
            <a:r>
              <a:rPr lang="ru-RU" dirty="0" smtClean="0"/>
              <a:t>во время работы быть внимательным, не отвлекаться и не отвлекать других;</a:t>
            </a:r>
          </a:p>
          <a:p>
            <a:pPr lvl="0"/>
            <a:r>
              <a:rPr lang="ru-RU" dirty="0" smtClean="0"/>
              <a:t>без разрешения администрации не доверять свою работу на станке другому рабочему;</a:t>
            </a:r>
          </a:p>
          <a:p>
            <a:pPr lvl="0"/>
            <a:r>
              <a:rPr lang="ru-RU" dirty="0" smtClean="0"/>
              <a:t>не производить ремонт и переделку станка самостоятельно;</a:t>
            </a:r>
          </a:p>
          <a:p>
            <a:pPr lvl="0"/>
            <a:r>
              <a:rPr lang="ru-RU" dirty="0" smtClean="0"/>
              <a:t>не открывать и не снимать ограждения и предохранительные устройства станка;</a:t>
            </a:r>
          </a:p>
          <a:p>
            <a:pPr lvl="0"/>
            <a:r>
              <a:rPr lang="ru-RU" dirty="0" smtClean="0"/>
              <a:t>не доставать упавшую заготовку или деталь из мест, где возможен захват одежды или повреждение рук;</a:t>
            </a:r>
          </a:p>
          <a:p>
            <a:pPr lvl="0"/>
            <a:r>
              <a:rPr lang="ru-RU" dirty="0" smtClean="0"/>
              <a:t>не удалять стружку и опилки от станка непосредственно руками, пользоваться для этой цели специальными крючками или щётками-смётками.</a:t>
            </a:r>
          </a:p>
          <a:p>
            <a:pPr lvl="0"/>
            <a:r>
              <a:rPr lang="ru-RU" dirty="0" smtClean="0"/>
              <a:t>Если временно отлучаетесь с рабочего места, необходимо выключить станок и убедиться в полной останове всех механизмов.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886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Технология </a:t>
            </a:r>
            <a:r>
              <a:rPr lang="ru-RU" b="1" dirty="0" smtClean="0"/>
              <a:t>изготовления</a:t>
            </a:r>
            <a:br>
              <a:rPr lang="ru-RU" b="1" dirty="0" smtClean="0"/>
            </a:br>
            <a:r>
              <a:rPr lang="ru-RU" sz="2200" b="1" dirty="0" smtClean="0"/>
              <a:t>Прорисовка деталей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5008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Подготовка деталей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34077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643050"/>
            <a:ext cx="34077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108" y="1646238"/>
            <a:ext cx="34077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Сборка табурета</a:t>
            </a:r>
            <a:endParaRPr lang="ru-RU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4077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34077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Контроль качества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Готовое изделие отвечает следующим требованиям:</a:t>
            </a:r>
          </a:p>
          <a:p>
            <a:r>
              <a:rPr lang="ru-RU" dirty="0" smtClean="0"/>
              <a:t>Изделие изготовлено из натуральной древесины. Все детали изготовлены аккуратно в соответствии свыше указанной технологией. Изделие представляет собой законченное изделие. Внешний вид изделия производит благоприятное впечатление.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038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Экологическое обоснование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Изделия из натуральной древесины экологически безопасны. Они не наносят вред окружающей среде и полностью подлежат вторичной переработке. Небольшую экологическую проблему может создавать применение мебельного лака. Но использование ламинированной древесно-стружечной плиты сводит к нулю все попытки не нарушать экологическую обстановку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038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Обоснование возникшей проблемы и потребности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Дом, в котором мы живём, работаем и отдыхаем, должен быть удобным, уютным и, конечно, красивым. Чтобы достигнуть этого, вовсе нет необходимости затрачивать большие средства. Для этого необходимо многое сделать своими руками.</a:t>
            </a:r>
          </a:p>
          <a:p>
            <a:r>
              <a:rPr lang="ru-RU" dirty="0" smtClean="0"/>
              <a:t>Главное в этом проекте то, что изделие можно сделать самостоятельно. При выборе данного проекта были учтены следующие моменты.</a:t>
            </a:r>
          </a:p>
          <a:p>
            <a:r>
              <a:rPr lang="ru-RU" dirty="0" smtClean="0"/>
              <a:t>В процессе изготовления этой табуретки используются приобретённые знания, умения и навыки в области математики, физики, </a:t>
            </a:r>
            <a:r>
              <a:rPr lang="ru-RU" dirty="0" err="1" smtClean="0"/>
              <a:t>черчения,химии</a:t>
            </a:r>
            <a:r>
              <a:rPr lang="ru-RU" dirty="0" smtClean="0"/>
              <a:t> и технологии.</a:t>
            </a:r>
          </a:p>
          <a:p>
            <a:r>
              <a:rPr lang="ru-RU" dirty="0" smtClean="0"/>
              <a:t>Изготовление табурета способствует закреплению ранее изученного материала таких тем, как «Разметка», «Сверление», «Ремонт мебели в быту».</a:t>
            </a:r>
          </a:p>
          <a:p>
            <a:r>
              <a:rPr lang="ru-RU" dirty="0" smtClean="0"/>
              <a:t>В процессе выполнения можно ознакомиться с технологией оформления интерьера, приобрести навыки по ремонту мебели. Изготовив такой табурет, можно внести личный вклад в оформление дома, сделав приятный подарок своим родителям.</a:t>
            </a:r>
          </a:p>
          <a:p>
            <a:r>
              <a:rPr lang="ru-RU" dirty="0" smtClean="0"/>
              <a:t>При изготовлении табурета требуется соблюдать точность и аккуратность.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Экономическое обоснование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Для изготовления деталей изделия необходимо 0,004куб. метра древесины.</a:t>
            </a:r>
          </a:p>
          <a:p>
            <a:r>
              <a:rPr lang="ru-RU" dirty="0" smtClean="0"/>
              <a:t>1куб. метр древесины дуба стоит 50000 рублей.</a:t>
            </a:r>
          </a:p>
          <a:p>
            <a:r>
              <a:rPr lang="ru-RU" dirty="0" smtClean="0"/>
              <a:t>0,0004 м3 </a:t>
            </a:r>
            <a:r>
              <a:rPr lang="ru-RU" dirty="0" err="1" smtClean="0"/>
              <a:t>х</a:t>
            </a:r>
            <a:r>
              <a:rPr lang="ru-RU" dirty="0" smtClean="0"/>
              <a:t> 50000 </a:t>
            </a:r>
            <a:r>
              <a:rPr lang="ru-RU" dirty="0" err="1" smtClean="0"/>
              <a:t>руб.=</a:t>
            </a:r>
            <a:r>
              <a:rPr lang="ru-RU" dirty="0" smtClean="0"/>
              <a:t> 200 руб.</a:t>
            </a:r>
          </a:p>
          <a:p>
            <a:r>
              <a:rPr lang="ru-RU" dirty="0" smtClean="0"/>
              <a:t>ДСП для крышки необходимо 0,1024 куб.метра</a:t>
            </a:r>
          </a:p>
          <a:p>
            <a:r>
              <a:rPr lang="ru-RU" dirty="0" smtClean="0"/>
              <a:t>0,1024</a:t>
            </a:r>
            <a:r>
              <a:rPr lang="en-US" dirty="0" smtClean="0"/>
              <a:t> x </a:t>
            </a:r>
            <a:r>
              <a:rPr lang="ru-RU" dirty="0" smtClean="0"/>
              <a:t>400 = 41 руб.</a:t>
            </a:r>
          </a:p>
          <a:p>
            <a:r>
              <a:rPr lang="ru-RU" dirty="0" smtClean="0"/>
              <a:t>Для покрытия крышки необходимо: 0,16 м кожзаменителя</a:t>
            </a:r>
          </a:p>
          <a:p>
            <a:r>
              <a:rPr lang="ru-RU" dirty="0" smtClean="0"/>
              <a:t>0.16м </a:t>
            </a:r>
            <a:r>
              <a:rPr lang="en-US" dirty="0" smtClean="0"/>
              <a:t>x</a:t>
            </a:r>
            <a:r>
              <a:rPr lang="ru-RU" dirty="0" smtClean="0"/>
              <a:t> 300руб. =48 руб.</a:t>
            </a:r>
          </a:p>
          <a:p>
            <a:r>
              <a:rPr lang="ru-RU" dirty="0" smtClean="0"/>
              <a:t>0,1024м поролона</a:t>
            </a:r>
          </a:p>
          <a:p>
            <a:r>
              <a:rPr lang="ru-RU" dirty="0" smtClean="0"/>
              <a:t>0,1024м </a:t>
            </a:r>
            <a:r>
              <a:rPr lang="en-US" dirty="0" smtClean="0"/>
              <a:t>x</a:t>
            </a:r>
            <a:r>
              <a:rPr lang="ru-RU" dirty="0" smtClean="0"/>
              <a:t> 400руб. =40 руб.</a:t>
            </a:r>
          </a:p>
          <a:p>
            <a:r>
              <a:rPr lang="ru-RU" dirty="0" err="1" smtClean="0"/>
              <a:t>Саморезы</a:t>
            </a:r>
            <a:r>
              <a:rPr lang="ru-RU" dirty="0" smtClean="0"/>
              <a:t> 45мм – 8шт </a:t>
            </a:r>
            <a:r>
              <a:rPr lang="en-US" dirty="0" smtClean="0"/>
              <a:t>x</a:t>
            </a:r>
            <a:r>
              <a:rPr lang="ru-RU" dirty="0" smtClean="0"/>
              <a:t> 0,77 руб. = 6 руб.</a:t>
            </a:r>
          </a:p>
          <a:p>
            <a:r>
              <a:rPr lang="ru-RU" dirty="0" smtClean="0"/>
              <a:t>		35мм – 16шт </a:t>
            </a:r>
            <a:r>
              <a:rPr lang="en-US" dirty="0" smtClean="0"/>
              <a:t>x</a:t>
            </a:r>
            <a:r>
              <a:rPr lang="ru-RU" dirty="0" smtClean="0"/>
              <a:t> 0,9 = 14 руб.</a:t>
            </a:r>
          </a:p>
          <a:p>
            <a:r>
              <a:rPr lang="ru-RU" dirty="0" smtClean="0"/>
              <a:t>При сверлении на ВСН станке в течении 20 минут израсходовано электрической энергии:</a:t>
            </a:r>
          </a:p>
          <a:p>
            <a:r>
              <a:rPr lang="ru-RU" dirty="0" smtClean="0"/>
              <a:t>0,4 кВт </a:t>
            </a:r>
            <a:r>
              <a:rPr lang="ru-RU" dirty="0" err="1" smtClean="0"/>
              <a:t>х</a:t>
            </a:r>
            <a:r>
              <a:rPr lang="ru-RU" dirty="0" smtClean="0"/>
              <a:t> 0,34 ч = 0,136 кВт </a:t>
            </a:r>
            <a:r>
              <a:rPr lang="ru-RU" dirty="0" err="1" smtClean="0"/>
              <a:t>х</a:t>
            </a:r>
            <a:r>
              <a:rPr lang="ru-RU" dirty="0" smtClean="0"/>
              <a:t> ч</a:t>
            </a:r>
          </a:p>
          <a:p>
            <a:r>
              <a:rPr lang="ru-RU" dirty="0" smtClean="0"/>
              <a:t>0,136 </a:t>
            </a:r>
            <a:r>
              <a:rPr lang="ru-RU" dirty="0" err="1" smtClean="0"/>
              <a:t>х</a:t>
            </a:r>
            <a:r>
              <a:rPr lang="ru-RU" dirty="0" smtClean="0"/>
              <a:t> 3,5 руб. = 0,47руб.</a:t>
            </a:r>
          </a:p>
          <a:p>
            <a:r>
              <a:rPr lang="ru-RU" dirty="0" smtClean="0"/>
              <a:t>По окончанию сборки изделие покрыто мебельным лаком. Израсходовано 0,2 кг.</a:t>
            </a:r>
          </a:p>
          <a:p>
            <a:r>
              <a:rPr lang="ru-RU" dirty="0" smtClean="0"/>
              <a:t>1 кг мебельного лака стоит 100 рублей.</a:t>
            </a:r>
          </a:p>
          <a:p>
            <a:r>
              <a:rPr lang="ru-RU" dirty="0" smtClean="0"/>
              <a:t>0,2 </a:t>
            </a:r>
            <a:r>
              <a:rPr lang="ru-RU" dirty="0" err="1" smtClean="0"/>
              <a:t>х</a:t>
            </a:r>
            <a:r>
              <a:rPr lang="ru-RU" dirty="0" smtClean="0"/>
              <a:t> 100 = 20 руб.</a:t>
            </a:r>
          </a:p>
          <a:p>
            <a:r>
              <a:rPr lang="ru-RU" dirty="0" smtClean="0"/>
              <a:t>Общие затраты на изготовление табурета составляют:</a:t>
            </a:r>
          </a:p>
          <a:p>
            <a:r>
              <a:rPr lang="ru-RU" dirty="0" smtClean="0"/>
              <a:t>200 +41 + 20 + 0,47 + 40 + 48 +6 +14= 370 руб.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181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Самооценка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Изделие изготовлено собственными силами, удобно в использовании, намного дешевле, чем в магазине. Улучшает интерьер помещения. Все технологические операции доступны.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ÐÐ°ÑÑÐ¸Ð½ÐºÐ¸ Ð¿Ð¾ Ð·Ð°Ð¿ÑÐ¾ÑÑ ÑÐ¼Ð°Ð¹Ð»Ð¸ÐºÐ¸ ÑÐ¾ÑÐ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42941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Выявление основных параметров и ограничений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Изделие должно отвечать следующим требованиям:</a:t>
            </a:r>
          </a:p>
          <a:p>
            <a:pPr lvl="0"/>
            <a:r>
              <a:rPr lang="ru-RU" dirty="0" smtClean="0"/>
              <a:t>Изделие должно быть выполнено аккуратно.</a:t>
            </a:r>
          </a:p>
          <a:p>
            <a:pPr lvl="0"/>
            <a:r>
              <a:rPr lang="ru-RU" dirty="0" smtClean="0"/>
              <a:t>Изделие должно соответствовать выбранной стилистике.</a:t>
            </a:r>
          </a:p>
          <a:p>
            <a:pPr lvl="0"/>
            <a:r>
              <a:rPr lang="ru-RU" dirty="0" smtClean="0"/>
              <a:t>Изделие должно быть красивым.</a:t>
            </a:r>
          </a:p>
          <a:p>
            <a:pPr lvl="0"/>
            <a:r>
              <a:rPr lang="ru-RU" dirty="0" smtClean="0"/>
              <a:t>Изделие должно быть прочным.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180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Теоретические сведения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Изделие, которое я решил изготовить, как указано выше должно быть аккуратным, красивым и прочным. Табурет я решил изготовить из древесины.</a:t>
            </a:r>
          </a:p>
          <a:p>
            <a:r>
              <a:rPr lang="ru-RU" dirty="0" smtClean="0"/>
              <a:t>В данном случае лучше всего изготовить из древесины дуба.</a:t>
            </a:r>
          </a:p>
          <a:p>
            <a:r>
              <a:rPr lang="ru-RU" dirty="0" smtClean="0"/>
              <a:t>Дуб – относится к лиственным </a:t>
            </a:r>
            <a:r>
              <a:rPr lang="ru-RU" dirty="0" err="1" smtClean="0"/>
              <a:t>кольцесосудистым</a:t>
            </a:r>
            <a:r>
              <a:rPr lang="ru-RU" dirty="0" smtClean="0"/>
              <a:t> породам древесины. Древесина дуба отличается высокой прочностью и твёрдостью, стойкостью против гниения, способностью гнуться, имеет красивую текстуру и цвет. Применяется в столярном и мебельном, фанерострогальном и паркетном производствах; в </a:t>
            </a:r>
            <a:r>
              <a:rPr lang="ru-RU" dirty="0" err="1" smtClean="0"/>
              <a:t>вагоно</a:t>
            </a:r>
            <a:r>
              <a:rPr lang="ru-RU" dirty="0" smtClean="0"/>
              <a:t> - судостроении, а также в сельскохозяйственном машиностроении, в производстве заготовок клёпки для бочек.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и современность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История возникновения стульев восходит к древним временам. Еще древние люди осознали полезность и необходимость такой вещи, на которую можно было бы присесть и отдохнуть. Стулья первобытного человека представляли собой плоский камень с неровными краями. Впоследствии люди начали усовершенствовать стул, добавляли к нему какие - то детали. Постепенно он начал принимать, пусть и отдаленно, современный вид.</a:t>
            </a:r>
          </a:p>
          <a:p>
            <a:r>
              <a:rPr lang="ru-RU" dirty="0" smtClean="0"/>
              <a:t>В более поздние времени стулья, украшенные драгоценными камнями и сделанные из дорогих материалов стали предметом роскоши. Царские стулья (троны) выдалбливались из громадной глыбы мрамора, инкрустировались бриллиантами и другими драгоценными камнями, и отделывались золотом.</a:t>
            </a:r>
          </a:p>
          <a:p>
            <a:r>
              <a:rPr lang="ru-RU" dirty="0" smtClean="0"/>
              <a:t>Охотники и рыбаки тоже используют стулья, причем их роль могут выполнять самые разнообразные предметы: коробки, ровные камни, бревна и т.д.</a:t>
            </a:r>
          </a:p>
          <a:p>
            <a:r>
              <a:rPr lang="ru-RU" dirty="0" smtClean="0"/>
              <a:t>В любом доме тоже имеются стулья. Конструкции их в разные времена были разными и соответствовали различным представлениям людей о красоте и удобстве. Это были стулья из различных сортов дерева, начиная от дешевой сосны и кончая крайне дорогим красным деревом. Также есть еще несколько популярных модификаций стула - кресла, кресла - качалки, диваны, пуфики. И хотя выглядят они разно, назначение их абсолютно одинаково.</a:t>
            </a:r>
          </a:p>
          <a:p>
            <a:r>
              <a:rPr lang="ru-RU" dirty="0" smtClean="0"/>
              <a:t>В обычном деревянном стуле наиболее часто используются конструкции с четырьмя ножками, но можно встретить экземпляры, у которых только три ножки.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Банк идей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Изучив теоретический материал, историю появления и развития вопроса, было принято решение выполнить изделие в технике обработки древесины, с помощью которого можно было бы изготовить табурет из древесины.</a:t>
            </a:r>
          </a:p>
          <a:p>
            <a:r>
              <a:rPr lang="ru-RU" dirty="0" smtClean="0"/>
              <a:t>В процессе сбора информации был рассмотрен ряд вариантов:</a:t>
            </a:r>
          </a:p>
          <a:p>
            <a:pPr lvl="0"/>
            <a:r>
              <a:rPr lang="ru-RU" dirty="0" smtClean="0"/>
              <a:t> Изготовить </a:t>
            </a:r>
            <a:r>
              <a:rPr lang="ru-RU" dirty="0" err="1" smtClean="0"/>
              <a:t>банкетку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pPr lvl="0"/>
            <a:r>
              <a:rPr lang="ru-RU" dirty="0" smtClean="0"/>
              <a:t> Классический табурет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 Скамеечку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Рассмотрев три представленных варианта, изучив их особенности, потребность в материалах и других комплектующих изделиях было принято решение: изготовить изделие «Табурет» приняв за основу вариант номер два,  немного его видоизменив.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14620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71876"/>
            <a:ext cx="571504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429132"/>
            <a:ext cx="561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Эскизная проработка базового варианта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украшения табурета и улучшения эстетического вида решил ножки табурета обработать на токарном станке. Крышку табурета решил сделать мягкой с использованием поролона и кожзаменителя.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Требования к изделию</a:t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изделия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Табурет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Функциональное назначение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Домашняя утварь, для одиночного сидения без спинки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Пользователь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Члены семьи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Единичное или массовое производство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Единичное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Требования к материалам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Древесина твёрдых пород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 изготовления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Ручная обработка древесины,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токарная обработка древесины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сборка изделия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Внешний вид, стиль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Классический табурет с мягкой крышкой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Требования с точки зрения безопасности использования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Соответствует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Экологические требования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вредит окружающей среде.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Инструменты и оборудование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При изготовлении табурета выше указанной конструкции необходимо использовать ручные деревообрабатывающие инструменты и оборудование:</a:t>
            </a:r>
          </a:p>
          <a:p>
            <a:r>
              <a:rPr lang="ru-RU" dirty="0" smtClean="0"/>
              <a:t>Столярный верстак, рубанок, ножовка, токарный станок, </a:t>
            </a:r>
            <a:r>
              <a:rPr lang="ru-RU" dirty="0" err="1" smtClean="0"/>
              <a:t>электролобзик</a:t>
            </a:r>
            <a:r>
              <a:rPr lang="ru-RU" dirty="0" smtClean="0"/>
              <a:t>, </a:t>
            </a:r>
            <a:r>
              <a:rPr lang="ru-RU" dirty="0" err="1" smtClean="0"/>
              <a:t>реймусовый</a:t>
            </a:r>
            <a:r>
              <a:rPr lang="ru-RU" dirty="0" smtClean="0"/>
              <a:t> станок, фрезерный станок, </a:t>
            </a:r>
            <a:r>
              <a:rPr lang="ru-RU" dirty="0" err="1" smtClean="0"/>
              <a:t>шуруповёрт</a:t>
            </a:r>
            <a:r>
              <a:rPr lang="ru-RU" dirty="0" smtClean="0"/>
              <a:t>, молоток, линейка, карандаш, торцовочная пила, </a:t>
            </a:r>
            <a:r>
              <a:rPr lang="ru-RU" dirty="0" err="1" smtClean="0"/>
              <a:t>степлер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103</TotalTime>
  <Words>1414</Words>
  <Application>Microsoft Office PowerPoint</Application>
  <PresentationFormat>Экран (4:3)</PresentationFormat>
  <Paragraphs>216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Итоговый индивидуальный проект  по технологии «Табурет» </vt:lpstr>
      <vt:lpstr> Обоснование возникшей проблемы и потребности </vt:lpstr>
      <vt:lpstr>Выявление основных параметров и ограничений</vt:lpstr>
      <vt:lpstr>Теоретические сведения </vt:lpstr>
      <vt:lpstr>История и современность</vt:lpstr>
      <vt:lpstr>Банк идей</vt:lpstr>
      <vt:lpstr>Эскизная проработка базового варианта</vt:lpstr>
      <vt:lpstr>Требования к изделию </vt:lpstr>
      <vt:lpstr>Инструменты и оборудование </vt:lpstr>
      <vt:lpstr>Материалы </vt:lpstr>
      <vt:lpstr>Правила безопасности во время работы </vt:lpstr>
      <vt:lpstr>Слайд 12</vt:lpstr>
      <vt:lpstr>Слайд 13</vt:lpstr>
      <vt:lpstr>Технология изготовления Прорисовка деталей   </vt:lpstr>
      <vt:lpstr>Подготовка деталей</vt:lpstr>
      <vt:lpstr>Слайд 16</vt:lpstr>
      <vt:lpstr>Сборка табурета</vt:lpstr>
      <vt:lpstr>Контроль качества</vt:lpstr>
      <vt:lpstr>Экологическое обоснование </vt:lpstr>
      <vt:lpstr>Экономическое обоснование</vt:lpstr>
      <vt:lpstr>Самооценка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индивидуальный проект  по технологии «Табурет»</dc:title>
  <dc:creator>USER</dc:creator>
  <cp:lastModifiedBy>USER</cp:lastModifiedBy>
  <cp:revision>11</cp:revision>
  <dcterms:created xsi:type="dcterms:W3CDTF">2023-05-02T18:24:31Z</dcterms:created>
  <dcterms:modified xsi:type="dcterms:W3CDTF">2023-05-08T08:49:18Z</dcterms:modified>
</cp:coreProperties>
</file>